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2404050" cy="43205400"/>
  <p:notesSz cx="6858000" cy="9144000"/>
  <p:defaultTextStyle>
    <a:defPPr>
      <a:defRPr lang="zh-CN"/>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8" d="100"/>
          <a:sy n="18" d="100"/>
        </p:scale>
        <p:origin x="-2826" y="-168"/>
      </p:cViewPr>
      <p:guideLst>
        <p:guide orient="horz" pos="13608"/>
        <p:guide pos="1020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430304" y="13421680"/>
            <a:ext cx="27543443" cy="9261158"/>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3492936" y="1730222"/>
            <a:ext cx="7290911" cy="3686460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620203" y="1730222"/>
            <a:ext cx="21332666" cy="3686460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559696" y="27763473"/>
            <a:ext cx="27543443" cy="8581073"/>
          </a:xfrm>
        </p:spPr>
        <p:txBody>
          <a:bodyPr anchor="t"/>
          <a:lstStyle>
            <a:lvl1pPr algn="l">
              <a:defRPr sz="189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620202"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6472059"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zh-CN" altLang="en-US" smtClean="0"/>
              <a:t>单击此处编辑母版文本样式</a:t>
            </a:r>
          </a:p>
        </p:txBody>
      </p:sp>
      <p:sp>
        <p:nvSpPr>
          <p:cNvPr id="4" name="内容占位符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zh-CN" altLang="en-US" smtClean="0"/>
              <a:t>单击此处编辑母版文本样式</a:t>
            </a:r>
          </a:p>
        </p:txBody>
      </p:sp>
      <p:sp>
        <p:nvSpPr>
          <p:cNvPr id="6" name="内容占位符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2019/6/17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2019/6/17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2019/6/17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20204" y="1720215"/>
            <a:ext cx="10660709" cy="7320915"/>
          </a:xfrm>
        </p:spPr>
        <p:txBody>
          <a:bodyPr anchor="b"/>
          <a:lstStyle>
            <a:lvl1pPr algn="l">
              <a:defRPr sz="9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51421" y="30243780"/>
            <a:ext cx="19442430" cy="3570449"/>
          </a:xfrm>
        </p:spPr>
        <p:txBody>
          <a:bodyPr anchor="b"/>
          <a:lstStyle>
            <a:lvl1pPr algn="l">
              <a:defRPr sz="9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6351421" y="3860483"/>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zh-CN" altLang="en-US"/>
          </a:p>
        </p:txBody>
      </p:sp>
      <p:sp>
        <p:nvSpPr>
          <p:cNvPr id="4" name="文本占位符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620203" y="10081263"/>
            <a:ext cx="29163645" cy="28513567"/>
          </a:xfrm>
          <a:prstGeom prst="rect">
            <a:avLst/>
          </a:prstGeom>
        </p:spPr>
        <p:txBody>
          <a:bodyPr vert="horz" lIns="432054" tIns="216027" rIns="432054" bIns="216027"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1620203" y="40045008"/>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530820CF-B880-4189-942D-D702A7CBA730}" type="datetimeFigureOut">
              <a:rPr lang="zh-CN" altLang="en-US" smtClean="0"/>
              <a:pPr/>
              <a:t>2019/6/17</a:t>
            </a:fld>
            <a:endParaRPr lang="zh-CN" altLang="en-US"/>
          </a:p>
        </p:txBody>
      </p:sp>
      <p:sp>
        <p:nvSpPr>
          <p:cNvPr id="5" name="页脚占位符 4"/>
          <p:cNvSpPr>
            <a:spLocks noGrp="1"/>
          </p:cNvSpPr>
          <p:nvPr>
            <p:ph type="ftr" sz="quarter" idx="3"/>
          </p:nvPr>
        </p:nvSpPr>
        <p:spPr>
          <a:xfrm>
            <a:off x="11071384" y="40045008"/>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3222903" y="40045008"/>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zh-CN"/>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extLst>
              <a:ext uri="{BEBA8EAE-BF5A-486C-A8C5-ECC9F3942E4B}">
                <a14:imgProps xmlns:a14="http://schemas.microsoft.com/office/drawing/2010/main" xmlns="">
                  <a14:imgLayer r:embed="rId3">
                    <a14:imgEffect>
                      <a14:artisticMarker/>
                    </a14:imgEffect>
                  </a14:imgLayer>
                </a14:imgProps>
              </a:ext>
              <a:ext uri="{28A0092B-C50C-407E-A947-70E740481C1C}">
                <a14:useLocalDpi xmlns:a14="http://schemas.microsoft.com/office/drawing/2010/main" xmlns="" val="0"/>
              </a:ext>
            </a:extLst>
          </a:blip>
          <a:stretch>
            <a:fillRect/>
          </a:stretch>
        </p:blipFill>
        <p:spPr>
          <a:xfrm>
            <a:off x="0" y="0"/>
            <a:ext cx="32404050" cy="43230687"/>
          </a:xfrm>
          <a:prstGeom prst="rect">
            <a:avLst/>
          </a:prstGeom>
        </p:spPr>
      </p:pic>
      <p:pic>
        <p:nvPicPr>
          <p:cNvPr id="6" name="Picture 187" descr="重点实验室徽标900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341351" y="39172652"/>
            <a:ext cx="3982354" cy="373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7633073" y="40324780"/>
            <a:ext cx="18578064" cy="1938992"/>
          </a:xfrm>
          <a:prstGeom prst="rect">
            <a:avLst/>
          </a:prstGeom>
          <a:noFill/>
        </p:spPr>
        <p:txBody>
          <a:bodyPr wrap="square" rtlCol="0">
            <a:spAutoFit/>
          </a:bodyPr>
          <a:lstStyle/>
          <a:p>
            <a:pPr algn="ctr"/>
            <a:r>
              <a:rPr lang="zh-CN" altLang="en-US" sz="120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欢迎各位老师同学积极参加！</a:t>
            </a:r>
            <a:endParaRPr lang="en-US" altLang="zh-CN" sz="12000" b="1" dirty="0">
              <a:solidFill>
                <a:srgbClr val="0000FF"/>
              </a:solidFill>
              <a:latin typeface="楷体" panose="02010609060101010101" pitchFamily="49" charset="-122"/>
              <a:ea typeface="楷体" panose="02010609060101010101" pitchFamily="49" charset="-122"/>
              <a:cs typeface="Times New Roman" panose="02020603050405020304" pitchFamily="18" charset="0"/>
            </a:endParaRPr>
          </a:p>
        </p:txBody>
      </p:sp>
      <p:pic>
        <p:nvPicPr>
          <p:cNvPr id="15" name="图片 25" descr="头条.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955" y="-50006"/>
            <a:ext cx="32450913" cy="4586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p:nvSpPr>
        <p:spPr>
          <a:xfrm>
            <a:off x="7633073" y="506869"/>
            <a:ext cx="16057784" cy="1540365"/>
          </a:xfrm>
          <a:prstGeom prst="rect">
            <a:avLst/>
          </a:prstGeom>
          <a:noFill/>
          <a:effectLst>
            <a:outerShdw blurRad="50800" dist="50800" dir="5400000" algn="ctr" rotWithShape="0">
              <a:srgbClr val="000000"/>
            </a:outerShdw>
          </a:effectLst>
        </p:spPr>
        <p:txBody>
          <a:bodyPr wrap="square" lIns="62430" tIns="31214" rIns="62430" bIns="31214">
            <a:spAutoFit/>
          </a:bodyPr>
          <a:lstStyle>
            <a:lvl1pPr eaLnBrk="0" hangingPunct="0">
              <a:defRPr sz="8500">
                <a:solidFill>
                  <a:schemeClr val="tx1"/>
                </a:solidFill>
                <a:latin typeface="Arial" charset="0"/>
                <a:ea typeface="宋体" pitchFamily="2" charset="-122"/>
              </a:defRPr>
            </a:lvl1pPr>
            <a:lvl2pPr marL="742950" indent="-285750" eaLnBrk="0" hangingPunct="0">
              <a:defRPr sz="8500">
                <a:solidFill>
                  <a:schemeClr val="tx1"/>
                </a:solidFill>
                <a:latin typeface="Arial" charset="0"/>
                <a:ea typeface="宋体" pitchFamily="2" charset="-122"/>
              </a:defRPr>
            </a:lvl2pPr>
            <a:lvl3pPr marL="1143000" indent="-228600" eaLnBrk="0" hangingPunct="0">
              <a:defRPr sz="8500">
                <a:solidFill>
                  <a:schemeClr val="tx1"/>
                </a:solidFill>
                <a:latin typeface="Arial" charset="0"/>
                <a:ea typeface="宋体" pitchFamily="2" charset="-122"/>
              </a:defRPr>
            </a:lvl3pPr>
            <a:lvl4pPr marL="1600200" indent="-228600" eaLnBrk="0" hangingPunct="0">
              <a:defRPr sz="8500">
                <a:solidFill>
                  <a:schemeClr val="tx1"/>
                </a:solidFill>
                <a:latin typeface="Arial" charset="0"/>
                <a:ea typeface="宋体" pitchFamily="2" charset="-122"/>
              </a:defRPr>
            </a:lvl4pPr>
            <a:lvl5pPr marL="2057400" indent="-228600" eaLnBrk="0" hangingPunct="0">
              <a:defRPr sz="8500">
                <a:solidFill>
                  <a:schemeClr val="tx1"/>
                </a:solidFill>
                <a:latin typeface="Arial" charset="0"/>
                <a:ea typeface="宋体" pitchFamily="2" charset="-122"/>
              </a:defRPr>
            </a:lvl5pPr>
            <a:lvl6pPr marL="2514600" indent="-228600" defTabSz="4319588" eaLnBrk="0" fontAlgn="base" hangingPunct="0">
              <a:spcBef>
                <a:spcPct val="0"/>
              </a:spcBef>
              <a:spcAft>
                <a:spcPct val="0"/>
              </a:spcAft>
              <a:defRPr sz="8500">
                <a:solidFill>
                  <a:schemeClr val="tx1"/>
                </a:solidFill>
                <a:latin typeface="Arial" charset="0"/>
                <a:ea typeface="宋体" pitchFamily="2" charset="-122"/>
              </a:defRPr>
            </a:lvl6pPr>
            <a:lvl7pPr marL="2971800" indent="-228600" defTabSz="4319588" eaLnBrk="0" fontAlgn="base" hangingPunct="0">
              <a:spcBef>
                <a:spcPct val="0"/>
              </a:spcBef>
              <a:spcAft>
                <a:spcPct val="0"/>
              </a:spcAft>
              <a:defRPr sz="8500">
                <a:solidFill>
                  <a:schemeClr val="tx1"/>
                </a:solidFill>
                <a:latin typeface="Arial" charset="0"/>
                <a:ea typeface="宋体" pitchFamily="2" charset="-122"/>
              </a:defRPr>
            </a:lvl7pPr>
            <a:lvl8pPr marL="3429000" indent="-228600" defTabSz="4319588" eaLnBrk="0" fontAlgn="base" hangingPunct="0">
              <a:spcBef>
                <a:spcPct val="0"/>
              </a:spcBef>
              <a:spcAft>
                <a:spcPct val="0"/>
              </a:spcAft>
              <a:defRPr sz="8500">
                <a:solidFill>
                  <a:schemeClr val="tx1"/>
                </a:solidFill>
                <a:latin typeface="Arial" charset="0"/>
                <a:ea typeface="宋体" pitchFamily="2" charset="-122"/>
              </a:defRPr>
            </a:lvl8pPr>
            <a:lvl9pPr marL="3886200" indent="-228600" defTabSz="4319588" eaLnBrk="0" fontAlgn="base" hangingPunct="0">
              <a:spcBef>
                <a:spcPct val="0"/>
              </a:spcBef>
              <a:spcAft>
                <a:spcPct val="0"/>
              </a:spcAft>
              <a:defRPr sz="8500">
                <a:solidFill>
                  <a:schemeClr val="tx1"/>
                </a:solidFill>
                <a:latin typeface="Arial" charset="0"/>
                <a:ea typeface="宋体" pitchFamily="2" charset="-122"/>
              </a:defRPr>
            </a:lvl9pPr>
          </a:lstStyle>
          <a:p>
            <a:pPr eaLnBrk="1" hangingPunct="1">
              <a:defRPr/>
            </a:pPr>
            <a:r>
              <a:rPr lang="zh-CN" altLang="en-US" sz="9600" b="1" dirty="0">
                <a:solidFill>
                  <a:schemeClr val="bg1"/>
                </a:solidFill>
                <a:effectLst>
                  <a:outerShdw blurRad="38100" dist="38100" dir="2700000" algn="tl">
                    <a:srgbClr val="000000"/>
                  </a:outerShdw>
                </a:effectLst>
                <a:latin typeface="华文行楷" pitchFamily="2" charset="-122"/>
                <a:ea typeface="华文行楷" pitchFamily="2" charset="-122"/>
              </a:rPr>
              <a:t>元素有机化学国家重点实验室</a:t>
            </a:r>
          </a:p>
        </p:txBody>
      </p:sp>
      <p:sp>
        <p:nvSpPr>
          <p:cNvPr id="17" name="TextBox 16"/>
          <p:cNvSpPr txBox="1"/>
          <p:nvPr/>
        </p:nvSpPr>
        <p:spPr>
          <a:xfrm>
            <a:off x="3923723" y="2094823"/>
            <a:ext cx="24412362" cy="2279029"/>
          </a:xfrm>
          <a:prstGeom prst="rect">
            <a:avLst/>
          </a:prstGeom>
          <a:noFill/>
        </p:spPr>
        <p:txBody>
          <a:bodyPr wrap="square" lIns="62430" tIns="31214" rIns="62430" bIns="31214">
            <a:spAutoFit/>
          </a:bodyPr>
          <a:lstStyle/>
          <a:p>
            <a:pPr algn="ctr">
              <a:defRPr/>
            </a:pPr>
            <a:r>
              <a:rPr lang="en-US" altLang="zh-CN" sz="7200" b="1" dirty="0">
                <a:solidFill>
                  <a:schemeClr val="bg1"/>
                </a:solidFill>
                <a:effectLst>
                  <a:outerShdw blurRad="38100" dist="38100" dir="2700000" algn="tl">
                    <a:srgbClr val="000000">
                      <a:alpha val="43137"/>
                    </a:srgbClr>
                  </a:outerShdw>
                </a:effectLst>
                <a:latin typeface="Times New Roman" pitchFamily="18" charset="0"/>
                <a:ea typeface="Arial Unicode MS" pitchFamily="34" charset="-122"/>
                <a:cs typeface="Times New Roman" pitchFamily="18" charset="0"/>
              </a:rPr>
              <a:t>State Key Laboratory of Elemento-Organic Chemistry</a:t>
            </a:r>
          </a:p>
          <a:p>
            <a:pPr algn="ctr">
              <a:defRPr/>
            </a:pPr>
            <a:r>
              <a:rPr lang="en-US" altLang="zh-CN" sz="7200" b="1" dirty="0">
                <a:solidFill>
                  <a:schemeClr val="bg1"/>
                </a:solidFill>
                <a:effectLst>
                  <a:outerShdw blurRad="38100" dist="38100" dir="2700000" algn="tl">
                    <a:srgbClr val="000000">
                      <a:alpha val="43137"/>
                    </a:srgbClr>
                  </a:outerShdw>
                </a:effectLst>
                <a:latin typeface="Times New Roman" pitchFamily="18" charset="0"/>
                <a:ea typeface="Arial Unicode MS" pitchFamily="34" charset="-122"/>
                <a:cs typeface="Times New Roman" pitchFamily="18" charset="0"/>
              </a:rPr>
              <a:t> Nankai University</a:t>
            </a:r>
            <a:endParaRPr lang="zh-CN" altLang="en-US" sz="7200" b="1" dirty="0">
              <a:solidFill>
                <a:schemeClr val="bg1"/>
              </a:solidFill>
              <a:effectLst>
                <a:outerShdw blurRad="38100" dist="38100" dir="2700000" algn="tl">
                  <a:srgbClr val="000000">
                    <a:alpha val="43137"/>
                  </a:srgbClr>
                </a:outerShdw>
              </a:effectLst>
              <a:latin typeface="Times New Roman" pitchFamily="18" charset="0"/>
              <a:ea typeface="Arial Unicode MS" pitchFamily="34" charset="-122"/>
              <a:cs typeface="Times New Roman" pitchFamily="18" charset="0"/>
            </a:endParaRPr>
          </a:p>
        </p:txBody>
      </p:sp>
      <p:sp>
        <p:nvSpPr>
          <p:cNvPr id="22" name="TextBox 21"/>
          <p:cNvSpPr txBox="1"/>
          <p:nvPr/>
        </p:nvSpPr>
        <p:spPr>
          <a:xfrm>
            <a:off x="11826813" y="4587002"/>
            <a:ext cx="8699818" cy="2646878"/>
          </a:xfrm>
          <a:prstGeom prst="rect">
            <a:avLst/>
          </a:prstGeom>
          <a:noFill/>
        </p:spPr>
        <p:txBody>
          <a:bodyPr wrap="none" rtlCol="0">
            <a:spAutoFit/>
          </a:bodyPr>
          <a:lstStyle/>
          <a:p>
            <a:r>
              <a:rPr lang="zh-CN" altLang="en-US" sz="16600" b="1" dirty="0" smtClean="0">
                <a:solidFill>
                  <a:srgbClr val="0033CC"/>
                </a:solidFill>
                <a:latin typeface="黑体" panose="02010609060101010101" pitchFamily="49" charset="-122"/>
                <a:ea typeface="黑体" panose="02010609060101010101" pitchFamily="49" charset="-122"/>
              </a:rPr>
              <a:t>学术报告</a:t>
            </a:r>
            <a:endParaRPr lang="zh-CN" altLang="en-US" sz="16600" b="1" dirty="0">
              <a:solidFill>
                <a:srgbClr val="0033CC"/>
              </a:solidFill>
              <a:latin typeface="黑体" panose="02010609060101010101" pitchFamily="49" charset="-122"/>
              <a:ea typeface="黑体" panose="02010609060101010101" pitchFamily="49" charset="-122"/>
            </a:endParaRPr>
          </a:p>
        </p:txBody>
      </p:sp>
      <p:sp>
        <p:nvSpPr>
          <p:cNvPr id="23" name="TextBox 22"/>
          <p:cNvSpPr txBox="1"/>
          <p:nvPr/>
        </p:nvSpPr>
        <p:spPr>
          <a:xfrm>
            <a:off x="1080345" y="8785276"/>
            <a:ext cx="29353164" cy="4154984"/>
          </a:xfrm>
          <a:prstGeom prst="rect">
            <a:avLst/>
          </a:prstGeom>
          <a:noFill/>
        </p:spPr>
        <p:txBody>
          <a:bodyPr wrap="none" rtlCol="0">
            <a:spAutoFit/>
          </a:bodyPr>
          <a:lstStyle/>
          <a:p>
            <a:r>
              <a:rPr lang="zh-CN" altLang="en-US" sz="8800" b="1" dirty="0" smtClean="0">
                <a:solidFill>
                  <a:srgbClr val="0000FF"/>
                </a:solidFill>
                <a:latin typeface="黑体" panose="02010609060101010101" pitchFamily="49" charset="-122"/>
                <a:ea typeface="黑体" panose="02010609060101010101" pitchFamily="49" charset="-122"/>
              </a:rPr>
              <a:t>报告题目</a:t>
            </a:r>
            <a:r>
              <a:rPr lang="zh-CN" altLang="en-US" sz="8800" b="1" dirty="0" smtClean="0">
                <a:solidFill>
                  <a:srgbClr val="0000FF"/>
                </a:solidFill>
                <a:latin typeface="黑体" panose="02010609060101010101" pitchFamily="49" charset="-122"/>
                <a:ea typeface="黑体" panose="02010609060101010101" pitchFamily="49" charset="-122"/>
              </a:rPr>
              <a:t>：</a:t>
            </a:r>
            <a:r>
              <a:rPr lang="en-US" altLang="zh-CN" sz="8800" b="1" dirty="0" smtClean="0">
                <a:solidFill>
                  <a:srgbClr val="0033CC"/>
                </a:solidFill>
                <a:latin typeface="Times New Roman" pitchFamily="18" charset="0"/>
                <a:cs typeface="Times New Roman" pitchFamily="18" charset="0"/>
              </a:rPr>
              <a:t>Development of Scalable and Cost-Effective API </a:t>
            </a:r>
            <a:endParaRPr lang="en-US" altLang="zh-CN" sz="8800" b="1" dirty="0" smtClean="0">
              <a:solidFill>
                <a:srgbClr val="0033CC"/>
              </a:solidFill>
              <a:latin typeface="Times New Roman" pitchFamily="18" charset="0"/>
              <a:cs typeface="Times New Roman" pitchFamily="18" charset="0"/>
            </a:endParaRPr>
          </a:p>
          <a:p>
            <a:r>
              <a:rPr lang="en-US" altLang="zh-CN" sz="8800" b="1" dirty="0" smtClean="0">
                <a:solidFill>
                  <a:srgbClr val="0033CC"/>
                </a:solidFill>
                <a:latin typeface="Times New Roman" pitchFamily="18" charset="0"/>
                <a:cs typeface="Times New Roman" pitchFamily="18" charset="0"/>
              </a:rPr>
              <a:t> </a:t>
            </a:r>
            <a:r>
              <a:rPr lang="en-US" altLang="zh-CN" sz="8800" b="1" dirty="0" smtClean="0">
                <a:solidFill>
                  <a:srgbClr val="0033CC"/>
                </a:solidFill>
                <a:latin typeface="Times New Roman" pitchFamily="18" charset="0"/>
                <a:cs typeface="Times New Roman" pitchFamily="18" charset="0"/>
              </a:rPr>
              <a:t>                       Synthesis </a:t>
            </a:r>
            <a:r>
              <a:rPr lang="en-US" altLang="zh-CN" sz="8800" b="1" dirty="0" smtClean="0">
                <a:solidFill>
                  <a:srgbClr val="0033CC"/>
                </a:solidFill>
                <a:latin typeface="Times New Roman" pitchFamily="18" charset="0"/>
                <a:cs typeface="Times New Roman" pitchFamily="18" charset="0"/>
              </a:rPr>
              <a:t>through Chemical Innovation</a:t>
            </a:r>
            <a:endParaRPr lang="zh-CN" altLang="zh-CN" sz="8800" dirty="0" smtClean="0">
              <a:solidFill>
                <a:srgbClr val="0033CC"/>
              </a:solidFill>
              <a:latin typeface="Times New Roman" pitchFamily="18" charset="0"/>
              <a:cs typeface="Times New Roman" pitchFamily="18" charset="0"/>
            </a:endParaRPr>
          </a:p>
          <a:p>
            <a:r>
              <a:rPr lang="en-US" altLang="zh-CN" sz="8800" b="1" dirty="0">
                <a:solidFill>
                  <a:srgbClr val="0000FF"/>
                </a:solidFill>
                <a:latin typeface="Times New Roman" pitchFamily="18" charset="0"/>
                <a:cs typeface="Times New Roman" pitchFamily="18" charset="0"/>
              </a:rPr>
              <a:t> </a:t>
            </a:r>
            <a:endParaRPr lang="zh-CN" altLang="en-US" sz="8800" dirty="0">
              <a:solidFill>
                <a:srgbClr val="0000FF"/>
              </a:solidFill>
              <a:latin typeface="Times New Roman" pitchFamily="18" charset="0"/>
              <a:cs typeface="Times New Roman" pitchFamily="18" charset="0"/>
            </a:endParaRPr>
          </a:p>
        </p:txBody>
      </p:sp>
      <p:sp>
        <p:nvSpPr>
          <p:cNvPr id="24" name="TextBox 23"/>
          <p:cNvSpPr txBox="1"/>
          <p:nvPr/>
        </p:nvSpPr>
        <p:spPr>
          <a:xfrm>
            <a:off x="648297" y="12169652"/>
            <a:ext cx="24330320" cy="4770537"/>
          </a:xfrm>
          <a:prstGeom prst="rect">
            <a:avLst/>
          </a:prstGeom>
          <a:noFill/>
        </p:spPr>
        <p:txBody>
          <a:bodyPr wrap="square" rtlCol="0">
            <a:spAutoFit/>
          </a:bodyPr>
          <a:lstStyle/>
          <a:p>
            <a:r>
              <a:rPr lang="zh-CN" altLang="en-US" sz="8800" b="1" dirty="0" smtClean="0">
                <a:solidFill>
                  <a:srgbClr val="7030A0"/>
                </a:solidFill>
                <a:latin typeface="黑体" panose="02010609060101010101" pitchFamily="49" charset="-122"/>
                <a:ea typeface="黑体" panose="02010609060101010101" pitchFamily="49" charset="-122"/>
              </a:rPr>
              <a:t>报告人</a:t>
            </a:r>
            <a:r>
              <a:rPr lang="zh-CN" altLang="en-US" sz="8800" b="1" dirty="0" smtClean="0">
                <a:solidFill>
                  <a:srgbClr val="7030A0"/>
                </a:solidFill>
                <a:latin typeface="黑体" panose="02010609060101010101" pitchFamily="49" charset="-122"/>
                <a:ea typeface="黑体" panose="02010609060101010101" pitchFamily="49" charset="-122"/>
              </a:rPr>
              <a:t>：</a:t>
            </a:r>
            <a:r>
              <a:rPr lang="en-US" altLang="zh-CN" sz="8800" b="1" dirty="0" smtClean="0">
                <a:solidFill>
                  <a:srgbClr val="7030A0"/>
                </a:solidFill>
                <a:latin typeface="Times New Roman" pitchFamily="18" charset="0"/>
                <a:ea typeface="黑体" panose="02010609060101010101" pitchFamily="49" charset="-122"/>
                <a:cs typeface="Times New Roman" pitchFamily="18" charset="0"/>
              </a:rPr>
              <a:t>Dr. </a:t>
            </a:r>
            <a:r>
              <a:rPr lang="en-US" altLang="zh-CN" sz="8800" b="1" dirty="0" smtClean="0">
                <a:solidFill>
                  <a:srgbClr val="7030A0"/>
                </a:solidFill>
                <a:latin typeface="Times New Roman" pitchFamily="18" charset="0"/>
                <a:cs typeface="Times New Roman" pitchFamily="18" charset="0"/>
              </a:rPr>
              <a:t>Jeff </a:t>
            </a:r>
            <a:r>
              <a:rPr lang="en-US" altLang="zh-CN" sz="8800" b="1" dirty="0" smtClean="0">
                <a:solidFill>
                  <a:srgbClr val="7030A0"/>
                </a:solidFill>
                <a:latin typeface="Times New Roman" pitchFamily="18" charset="0"/>
                <a:cs typeface="Times New Roman" pitchFamily="18" charset="0"/>
              </a:rPr>
              <a:t>Song</a:t>
            </a:r>
            <a:endParaRPr lang="en-US" altLang="zh-CN" sz="8800" b="1" dirty="0" smtClean="0">
              <a:solidFill>
                <a:srgbClr val="7030A0"/>
              </a:solidFill>
              <a:latin typeface="Times New Roman" pitchFamily="18" charset="0"/>
              <a:cs typeface="Times New Roman" pitchFamily="18" charset="0"/>
            </a:endParaRPr>
          </a:p>
          <a:p>
            <a:r>
              <a:rPr lang="en-US" altLang="zh-CN" sz="7200" b="1" dirty="0" smtClean="0">
                <a:solidFill>
                  <a:srgbClr val="7030A0"/>
                </a:solidFill>
                <a:latin typeface="Times New Roman" pitchFamily="18" charset="0"/>
                <a:cs typeface="Times New Roman" pitchFamily="18" charset="0"/>
              </a:rPr>
              <a:t>Vice President</a:t>
            </a:r>
            <a:endParaRPr lang="zh-CN" altLang="zh-CN" sz="7200" dirty="0" smtClean="0">
              <a:solidFill>
                <a:srgbClr val="7030A0"/>
              </a:solidFill>
              <a:latin typeface="Times New Roman" pitchFamily="18" charset="0"/>
              <a:cs typeface="Times New Roman" pitchFamily="18" charset="0"/>
            </a:endParaRPr>
          </a:p>
          <a:p>
            <a:r>
              <a:rPr lang="en-US" altLang="zh-CN" sz="7200" b="1" dirty="0" smtClean="0">
                <a:solidFill>
                  <a:srgbClr val="7030A0"/>
                </a:solidFill>
                <a:latin typeface="Times New Roman" pitchFamily="18" charset="0"/>
                <a:cs typeface="Times New Roman" pitchFamily="18" charset="0"/>
              </a:rPr>
              <a:t>Chemical Development US</a:t>
            </a:r>
            <a:endParaRPr lang="zh-CN" altLang="zh-CN" sz="7200" dirty="0" smtClean="0">
              <a:solidFill>
                <a:srgbClr val="7030A0"/>
              </a:solidFill>
              <a:latin typeface="Times New Roman" pitchFamily="18" charset="0"/>
              <a:cs typeface="Times New Roman" pitchFamily="18" charset="0"/>
            </a:endParaRPr>
          </a:p>
          <a:p>
            <a:r>
              <a:rPr lang="en-US" altLang="zh-CN" sz="7200" b="1" dirty="0" err="1" smtClean="0">
                <a:solidFill>
                  <a:srgbClr val="7030A0"/>
                </a:solidFill>
                <a:latin typeface="Times New Roman" pitchFamily="18" charset="0"/>
                <a:cs typeface="Times New Roman" pitchFamily="18" charset="0"/>
              </a:rPr>
              <a:t>Boehringer</a:t>
            </a:r>
            <a:r>
              <a:rPr lang="en-US" altLang="zh-CN" sz="7200" b="1" dirty="0" smtClean="0">
                <a:solidFill>
                  <a:srgbClr val="7030A0"/>
                </a:solidFill>
                <a:latin typeface="Times New Roman" pitchFamily="18" charset="0"/>
                <a:cs typeface="Times New Roman" pitchFamily="18" charset="0"/>
              </a:rPr>
              <a:t> </a:t>
            </a:r>
            <a:r>
              <a:rPr lang="en-US" altLang="zh-CN" sz="7200" b="1" dirty="0" err="1" smtClean="0">
                <a:solidFill>
                  <a:srgbClr val="7030A0"/>
                </a:solidFill>
                <a:latin typeface="Times New Roman" pitchFamily="18" charset="0"/>
                <a:cs typeface="Times New Roman" pitchFamily="18" charset="0"/>
              </a:rPr>
              <a:t>Ingelheim</a:t>
            </a:r>
            <a:r>
              <a:rPr lang="en-US" altLang="zh-CN" sz="7200" b="1" dirty="0" smtClean="0">
                <a:solidFill>
                  <a:srgbClr val="7030A0"/>
                </a:solidFill>
                <a:latin typeface="Times New Roman" pitchFamily="18" charset="0"/>
                <a:cs typeface="Times New Roman" pitchFamily="18" charset="0"/>
              </a:rPr>
              <a:t> Pharmaceuticals, Inc.</a:t>
            </a:r>
            <a:endParaRPr lang="zh-CN" altLang="zh-CN" sz="7200" dirty="0">
              <a:solidFill>
                <a:srgbClr val="7030A0"/>
              </a:solidFill>
              <a:latin typeface="Times New Roman" pitchFamily="18" charset="0"/>
              <a:cs typeface="Times New Roman" pitchFamily="18" charset="0"/>
            </a:endParaRPr>
          </a:p>
        </p:txBody>
      </p:sp>
      <p:sp>
        <p:nvSpPr>
          <p:cNvPr id="25" name="TextBox 24"/>
          <p:cNvSpPr txBox="1"/>
          <p:nvPr/>
        </p:nvSpPr>
        <p:spPr>
          <a:xfrm>
            <a:off x="792313" y="18362340"/>
            <a:ext cx="17501907" cy="1446550"/>
          </a:xfrm>
          <a:prstGeom prst="rect">
            <a:avLst/>
          </a:prstGeom>
          <a:noFill/>
        </p:spPr>
        <p:txBody>
          <a:bodyPr wrap="square" rtlCol="0">
            <a:spAutoFit/>
          </a:bodyPr>
          <a:lstStyle/>
          <a:p>
            <a:r>
              <a:rPr lang="zh-CN" altLang="en-US" sz="8800" b="1" dirty="0" smtClean="0">
                <a:solidFill>
                  <a:srgbClr val="002060"/>
                </a:solidFill>
                <a:latin typeface="黑体" panose="02010609060101010101" pitchFamily="49" charset="-122"/>
                <a:ea typeface="黑体" panose="02010609060101010101" pitchFamily="49" charset="-122"/>
              </a:rPr>
              <a:t>报告时间：</a:t>
            </a:r>
            <a:r>
              <a:rPr lang="en-US" altLang="zh-CN" sz="80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2019</a:t>
            </a:r>
            <a:r>
              <a:rPr lang="zh-CN" altLang="en-US" sz="80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80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6</a:t>
            </a:r>
            <a:r>
              <a:rPr lang="zh-CN" altLang="en-US" sz="80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月</a:t>
            </a:r>
            <a:r>
              <a:rPr lang="en-US" altLang="zh-CN" sz="80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21</a:t>
            </a:r>
            <a:r>
              <a:rPr lang="zh-CN" altLang="en-US" sz="80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日  上午</a:t>
            </a:r>
            <a:r>
              <a:rPr lang="en-US" altLang="zh-CN" sz="80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10:00</a:t>
            </a:r>
            <a:endParaRPr lang="zh-CN" altLang="en-US" sz="80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6" name="TextBox 25"/>
          <p:cNvSpPr txBox="1"/>
          <p:nvPr/>
        </p:nvSpPr>
        <p:spPr>
          <a:xfrm>
            <a:off x="720305" y="19802500"/>
            <a:ext cx="17894642" cy="1446550"/>
          </a:xfrm>
          <a:prstGeom prst="rect">
            <a:avLst/>
          </a:prstGeom>
          <a:noFill/>
        </p:spPr>
        <p:txBody>
          <a:bodyPr wrap="none" rtlCol="0">
            <a:spAutoFit/>
          </a:bodyPr>
          <a:lstStyle/>
          <a:p>
            <a:r>
              <a:rPr lang="zh-CN" altLang="en-US" sz="8800" b="1" dirty="0" smtClean="0">
                <a:solidFill>
                  <a:srgbClr val="002060"/>
                </a:solidFill>
                <a:latin typeface="黑体" panose="02010609060101010101" pitchFamily="49" charset="-122"/>
                <a:ea typeface="黑体" panose="02010609060101010101" pitchFamily="49" charset="-122"/>
              </a:rPr>
              <a:t>报告地点：</a:t>
            </a:r>
            <a:r>
              <a:rPr lang="zh-CN" altLang="en-US" b="1" dirty="0" smtClean="0">
                <a:solidFill>
                  <a:srgbClr val="002060"/>
                </a:solidFill>
                <a:latin typeface="楷体" panose="02010609060101010101" pitchFamily="49" charset="-122"/>
                <a:ea typeface="楷体" panose="02010609060101010101" pitchFamily="49" charset="-122"/>
                <a:cs typeface="Arial" panose="020B0604020202020204" pitchFamily="34" charset="0"/>
              </a:rPr>
              <a:t>元素所石先楼学术报告厅</a:t>
            </a:r>
            <a:endParaRPr lang="zh-CN" altLang="en-US" b="1" dirty="0">
              <a:solidFill>
                <a:srgbClr val="002060"/>
              </a:solidFill>
              <a:latin typeface="楷体" panose="02010609060101010101" pitchFamily="49" charset="-122"/>
              <a:ea typeface="楷体" panose="02010609060101010101" pitchFamily="49" charset="-122"/>
              <a:cs typeface="Arial" panose="020B0604020202020204" pitchFamily="34" charset="0"/>
            </a:endParaRPr>
          </a:p>
        </p:txBody>
      </p:sp>
      <p:sp>
        <p:nvSpPr>
          <p:cNvPr id="28" name="矩形 27"/>
          <p:cNvSpPr/>
          <p:nvPr/>
        </p:nvSpPr>
        <p:spPr>
          <a:xfrm>
            <a:off x="1656409" y="22178764"/>
            <a:ext cx="29638723" cy="16712267"/>
          </a:xfrm>
          <a:prstGeom prst="rect">
            <a:avLst/>
          </a:prstGeom>
        </p:spPr>
        <p:txBody>
          <a:bodyPr wrap="square">
            <a:spAutoFit/>
          </a:bodyPr>
          <a:lstStyle/>
          <a:p>
            <a:r>
              <a:rPr lang="en-US" altLang="zh-CN" sz="7200" dirty="0" smtClean="0"/>
              <a:t>Dr. Jeff Song received his undergraduate education at </a:t>
            </a:r>
            <a:r>
              <a:rPr lang="en-US" altLang="zh-CN" sz="7200" dirty="0" err="1" smtClean="0"/>
              <a:t>Nankai</a:t>
            </a:r>
            <a:r>
              <a:rPr lang="en-US" altLang="zh-CN" sz="7200" dirty="0" smtClean="0"/>
              <a:t> University (</a:t>
            </a:r>
            <a:r>
              <a:rPr lang="zh-CN" altLang="zh-CN" sz="7200" dirty="0" smtClean="0"/>
              <a:t>南开大学</a:t>
            </a:r>
            <a:r>
              <a:rPr lang="en-US" altLang="zh-CN" sz="7200" dirty="0" smtClean="0"/>
              <a:t>) in Tianjin, China (1989 to 1992). After a brief stay at Rice University in Houston, TX, he moved to the Massachusetts Institute of Technology in 1993 and obtained his Ph.D. degree in 1998 under the supervision of Prof. Satoru </a:t>
            </a:r>
            <a:r>
              <a:rPr lang="en-US" altLang="zh-CN" sz="7200" dirty="0" err="1" smtClean="0"/>
              <a:t>Masamune</a:t>
            </a:r>
            <a:r>
              <a:rPr lang="en-US" altLang="zh-CN" sz="7200" dirty="0" smtClean="0"/>
              <a:t>. Subsequently, he joined the Department of Chemical Development at </a:t>
            </a:r>
            <a:r>
              <a:rPr lang="en-US" altLang="zh-CN" sz="7200" dirty="0" err="1" smtClean="0"/>
              <a:t>Boehringer</a:t>
            </a:r>
            <a:r>
              <a:rPr lang="en-US" altLang="zh-CN" sz="7200" dirty="0" smtClean="0"/>
              <a:t> </a:t>
            </a:r>
            <a:r>
              <a:rPr lang="en-US" altLang="zh-CN" sz="7200" dirty="0" err="1" smtClean="0"/>
              <a:t>Ingelheim</a:t>
            </a:r>
            <a:r>
              <a:rPr lang="en-US" altLang="zh-CN" sz="7200" dirty="0" smtClean="0"/>
              <a:t> Pharmaceuticals in Ridgefield, CT as a Senior Scientist. In the ensuing years, Dr. Song has achieved a series of promotions to Senior Principle Scientist up the scientific ladder followed by promotions to Director of Process Research on the managerial track. In 2018, Dr. Song was appointed the Vice President and Dept. Head of Chemical Development in the US overseeing all functions including Process Research, Flow Chemistry, Catalysis, Analytical Research, </a:t>
            </a:r>
            <a:r>
              <a:rPr lang="en-US" altLang="zh-CN" sz="7200" dirty="0" err="1" smtClean="0"/>
              <a:t>Radiosynthesis</a:t>
            </a:r>
            <a:r>
              <a:rPr lang="en-US" altLang="zh-CN" sz="7200" dirty="0" smtClean="0"/>
              <a:t>, </a:t>
            </a:r>
            <a:r>
              <a:rPr lang="en-US" altLang="zh-CN" sz="7200" dirty="0" err="1" smtClean="0"/>
              <a:t>Kilolab</a:t>
            </a:r>
            <a:r>
              <a:rPr lang="en-US" altLang="zh-CN" sz="7200" dirty="0" smtClean="0"/>
              <a:t>, Pilot Plant and External Chemistry Management. Dr. Song is recognized as a leader in the field and has published &gt;110 research papers, review articles, patent applications and book chapters including some “Most-Cited” and “Most-Accessed” papers. </a:t>
            </a:r>
            <a:endParaRPr lang="zh-CN" altLang="zh-CN" sz="7200" dirty="0"/>
          </a:p>
        </p:txBody>
      </p:sp>
      <p:sp>
        <p:nvSpPr>
          <p:cNvPr id="18" name="TextBox 17"/>
          <p:cNvSpPr txBox="1"/>
          <p:nvPr/>
        </p:nvSpPr>
        <p:spPr>
          <a:xfrm>
            <a:off x="5184801" y="7273108"/>
            <a:ext cx="21158356" cy="1446550"/>
          </a:xfrm>
          <a:prstGeom prst="rect">
            <a:avLst/>
          </a:prstGeom>
          <a:noFill/>
        </p:spPr>
        <p:txBody>
          <a:bodyPr wrap="none" rtlCol="0">
            <a:spAutoFit/>
          </a:bodyPr>
          <a:lstStyle/>
          <a:p>
            <a:r>
              <a:rPr lang="zh-CN" altLang="en-US" sz="8800" b="1" dirty="0">
                <a:solidFill>
                  <a:srgbClr val="FF0000"/>
                </a:solidFill>
                <a:latin typeface="黑体" panose="02010609060101010101" pitchFamily="49" charset="-122"/>
                <a:ea typeface="黑体" panose="02010609060101010101" pitchFamily="49" charset="-122"/>
              </a:rPr>
              <a:t>纪念陈茹玉院士诞辰</a:t>
            </a:r>
            <a:r>
              <a:rPr lang="en-US" altLang="zh-CN" sz="8800" b="1" dirty="0">
                <a:solidFill>
                  <a:srgbClr val="FF0000"/>
                </a:solidFill>
                <a:latin typeface="黑体" panose="02010609060101010101" pitchFamily="49" charset="-122"/>
                <a:ea typeface="黑体" panose="02010609060101010101" pitchFamily="49" charset="-122"/>
              </a:rPr>
              <a:t>100</a:t>
            </a:r>
            <a:r>
              <a:rPr lang="zh-CN" altLang="en-US" sz="8800" b="1" dirty="0">
                <a:solidFill>
                  <a:srgbClr val="FF0000"/>
                </a:solidFill>
                <a:latin typeface="黑体" panose="02010609060101010101" pitchFamily="49" charset="-122"/>
                <a:ea typeface="黑体" panose="02010609060101010101" pitchFamily="49" charset="-122"/>
              </a:rPr>
              <a:t>周年系列学术活动</a:t>
            </a:r>
            <a:endParaRPr lang="zh-CN" altLang="en-US" sz="8800" dirty="0">
              <a:solidFill>
                <a:srgbClr val="FF0000"/>
              </a:solidFill>
            </a:endParaRPr>
          </a:p>
        </p:txBody>
      </p:sp>
      <p:pic>
        <p:nvPicPr>
          <p:cNvPr id="1031" name="Picture 7"/>
          <p:cNvPicPr>
            <a:picLocks noChangeAspect="1" noChangeArrowheads="1"/>
          </p:cNvPicPr>
          <p:nvPr/>
        </p:nvPicPr>
        <p:blipFill>
          <a:blip r:embed="rId6" cstate="print"/>
          <a:srcRect/>
          <a:stretch>
            <a:fillRect/>
          </a:stretch>
        </p:blipFill>
        <p:spPr bwMode="auto">
          <a:xfrm>
            <a:off x="19082345" y="11881620"/>
            <a:ext cx="12192000" cy="9144000"/>
          </a:xfrm>
          <a:prstGeom prst="rect">
            <a:avLst/>
          </a:prstGeom>
          <a:noFill/>
          <a:ln w="9525">
            <a:noFill/>
            <a:miter lim="800000"/>
            <a:headEnd/>
            <a:tailEnd/>
          </a:ln>
        </p:spPr>
      </p:pic>
    </p:spTree>
    <p:extLst>
      <p:ext uri="{BB962C8B-B14F-4D97-AF65-F5344CB8AC3E}">
        <p14:creationId xmlns:p14="http://schemas.microsoft.com/office/powerpoint/2010/main" xmlns="" val="2262528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289</Words>
  <Application>Microsoft Office PowerPoint</Application>
  <PresentationFormat>自定义</PresentationFormat>
  <Paragraphs>16</Paragraphs>
  <Slides>1</Slides>
  <Notes>0</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幻灯片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鸭鸭吉祥</dc:creator>
  <cp:lastModifiedBy>Word.Document</cp:lastModifiedBy>
  <cp:revision>33</cp:revision>
  <dcterms:created xsi:type="dcterms:W3CDTF">2019-04-13T01:58:10Z</dcterms:created>
  <dcterms:modified xsi:type="dcterms:W3CDTF">2019-06-17T09:11:54Z</dcterms:modified>
</cp:coreProperties>
</file>